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League Gothic" charset="1" panose="00000500000000000000"/>
      <p:regular r:id="rId10"/>
    </p:embeddedFont>
    <p:embeddedFont>
      <p:font typeface="League Gothic Italics" charset="1" panose="000005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Kollektif" charset="1" panose="020B0604020101010102"/>
      <p:regular r:id="rId16"/>
    </p:embeddedFont>
    <p:embeddedFont>
      <p:font typeface="Kollektif Bold" charset="1" panose="020B0604020101010102"/>
      <p:regular r:id="rId17"/>
    </p:embeddedFont>
    <p:embeddedFont>
      <p:font typeface="Kollektif Italics" charset="1" panose="020B0604020101010102"/>
      <p:regular r:id="rId18"/>
    </p:embeddedFont>
    <p:embeddedFont>
      <p:font typeface="Kollektif Bold Italics" charset="1" panose="020B0604020101010102"/>
      <p:regular r:id="rId19"/>
    </p:embeddedFont>
    <p:embeddedFont>
      <p:font typeface="Aileron" charset="1" panose="00000500000000000000"/>
      <p:regular r:id="rId20"/>
    </p:embeddedFont>
    <p:embeddedFont>
      <p:font typeface="Aileron Bold" charset="1" panose="00000800000000000000"/>
      <p:regular r:id="rId21"/>
    </p:embeddedFont>
    <p:embeddedFont>
      <p:font typeface="Aileron Italics" charset="1" panose="00000500000000000000"/>
      <p:regular r:id="rId22"/>
    </p:embeddedFont>
    <p:embeddedFont>
      <p:font typeface="Aileron Bold Italics" charset="1" panose="00000800000000000000"/>
      <p:regular r:id="rId23"/>
    </p:embeddedFont>
    <p:embeddedFont>
      <p:font typeface="Aileron Thin" charset="1" panose="00000300000000000000"/>
      <p:regular r:id="rId24"/>
    </p:embeddedFont>
    <p:embeddedFont>
      <p:font typeface="Aileron Thin Italics" charset="1" panose="00000300000000000000"/>
      <p:regular r:id="rId25"/>
    </p:embeddedFont>
    <p:embeddedFont>
      <p:font typeface="Aileron Light" charset="1" panose="00000400000000000000"/>
      <p:regular r:id="rId26"/>
    </p:embeddedFont>
    <p:embeddedFont>
      <p:font typeface="Aileron Light Italics" charset="1" panose="00000400000000000000"/>
      <p:regular r:id="rId27"/>
    </p:embeddedFont>
    <p:embeddedFont>
      <p:font typeface="Aileron Ultra-Bold" charset="1" panose="00000A00000000000000"/>
      <p:regular r:id="rId28"/>
    </p:embeddedFont>
    <p:embeddedFont>
      <p:font typeface="Aileron Ultra-Bold Italics" charset="1" panose="00000A00000000000000"/>
      <p:regular r:id="rId29"/>
    </p:embeddedFont>
    <p:embeddedFont>
      <p:font typeface="Aileron Heavy" charset="1" panose="00000A00000000000000"/>
      <p:regular r:id="rId30"/>
    </p:embeddedFont>
    <p:embeddedFont>
      <p:font typeface="Aileron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7.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7.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7.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B93E"/>
        </a:solidFill>
      </p:bgPr>
    </p:bg>
    <p:spTree>
      <p:nvGrpSpPr>
        <p:cNvPr id="1" name=""/>
        <p:cNvGrpSpPr/>
        <p:nvPr/>
      </p:nvGrpSpPr>
      <p:grpSpPr>
        <a:xfrm>
          <a:off x="0" y="0"/>
          <a:ext cx="0" cy="0"/>
          <a:chOff x="0" y="0"/>
          <a:chExt cx="0" cy="0"/>
        </a:xfrm>
      </p:grpSpPr>
      <p:grpSp>
        <p:nvGrpSpPr>
          <p:cNvPr name="Group 2" id="2"/>
          <p:cNvGrpSpPr/>
          <p:nvPr/>
        </p:nvGrpSpPr>
        <p:grpSpPr>
          <a:xfrm rot="0">
            <a:off x="4259042" y="7333350"/>
            <a:ext cx="9769916" cy="1801282"/>
            <a:chOff x="0" y="0"/>
            <a:chExt cx="3304885" cy="609323"/>
          </a:xfrm>
        </p:grpSpPr>
        <p:sp>
          <p:nvSpPr>
            <p:cNvPr name="Freeform 3" id="3"/>
            <p:cNvSpPr/>
            <p:nvPr/>
          </p:nvSpPr>
          <p:spPr>
            <a:xfrm flipH="false" flipV="false" rot="0">
              <a:off x="0" y="0"/>
              <a:ext cx="3304885" cy="609323"/>
            </a:xfrm>
            <a:custGeom>
              <a:avLst/>
              <a:gdLst/>
              <a:ahLst/>
              <a:cxnLst/>
              <a:rect r="r" b="b" t="t" l="l"/>
              <a:pathLst>
                <a:path h="609323" w="3304885">
                  <a:moveTo>
                    <a:pt x="0" y="0"/>
                  </a:moveTo>
                  <a:lnTo>
                    <a:pt x="3304885" y="0"/>
                  </a:lnTo>
                  <a:lnTo>
                    <a:pt x="3304885" y="609323"/>
                  </a:lnTo>
                  <a:lnTo>
                    <a:pt x="0" y="609323"/>
                  </a:lnTo>
                  <a:close/>
                </a:path>
              </a:pathLst>
            </a:custGeom>
            <a:solidFill>
              <a:srgbClr val="FFFFFF"/>
            </a:solidFill>
          </p:spPr>
        </p:sp>
      </p:grpSp>
      <p:sp>
        <p:nvSpPr>
          <p:cNvPr name="AutoShape 4" id="4"/>
          <p:cNvSpPr/>
          <p:nvPr/>
        </p:nvSpPr>
        <p:spPr>
          <a:xfrm>
            <a:off x="6637471" y="6898819"/>
            <a:ext cx="5013059" cy="0"/>
          </a:xfrm>
          <a:prstGeom prst="line">
            <a:avLst/>
          </a:prstGeom>
          <a:ln cap="rnd" w="47625">
            <a:solidFill>
              <a:srgbClr val="000000"/>
            </a:solidFill>
            <a:prstDash val="solid"/>
            <a:headEnd type="none" len="sm" w="sm"/>
            <a:tailEnd type="none" len="sm" w="sm"/>
          </a:ln>
        </p:spPr>
      </p:sp>
      <p:sp>
        <p:nvSpPr>
          <p:cNvPr name="TextBox 5" id="5"/>
          <p:cNvSpPr txBox="true"/>
          <p:nvPr/>
        </p:nvSpPr>
        <p:spPr>
          <a:xfrm rot="0">
            <a:off x="4259042" y="5765424"/>
            <a:ext cx="9640645" cy="1109582"/>
          </a:xfrm>
          <a:prstGeom prst="rect">
            <a:avLst/>
          </a:prstGeom>
        </p:spPr>
        <p:txBody>
          <a:bodyPr anchor="t" rtlCol="false" tIns="0" lIns="0" bIns="0" rIns="0">
            <a:spAutoFit/>
          </a:bodyPr>
          <a:lstStyle/>
          <a:p>
            <a:pPr algn="ctr" marL="0" indent="0" lvl="0">
              <a:lnSpc>
                <a:spcPts val="8562"/>
              </a:lnSpc>
              <a:spcBef>
                <a:spcPct val="0"/>
              </a:spcBef>
            </a:pPr>
            <a:r>
              <a:rPr lang="en-US" sz="7784" spc="311">
                <a:solidFill>
                  <a:srgbClr val="050707"/>
                </a:solidFill>
                <a:latin typeface="League Gothic"/>
              </a:rPr>
              <a:t>SINHALA ONLY ACT</a:t>
            </a:r>
          </a:p>
        </p:txBody>
      </p:sp>
      <p:sp>
        <p:nvSpPr>
          <p:cNvPr name="TextBox 6" id="6"/>
          <p:cNvSpPr txBox="true"/>
          <p:nvPr/>
        </p:nvSpPr>
        <p:spPr>
          <a:xfrm rot="0">
            <a:off x="4366480" y="7409291"/>
            <a:ext cx="9503056" cy="1677975"/>
          </a:xfrm>
          <a:prstGeom prst="rect">
            <a:avLst/>
          </a:prstGeom>
        </p:spPr>
        <p:txBody>
          <a:bodyPr anchor="t" rtlCol="false" tIns="0" lIns="0" bIns="0" rIns="0">
            <a:spAutoFit/>
          </a:bodyPr>
          <a:lstStyle/>
          <a:p>
            <a:pPr algn="ctr">
              <a:lnSpc>
                <a:spcPts val="3317"/>
              </a:lnSpc>
            </a:pPr>
            <a:r>
              <a:rPr lang="en-US" sz="3129" spc="122">
                <a:solidFill>
                  <a:srgbClr val="000000"/>
                </a:solidFill>
                <a:latin typeface="Kollektif"/>
              </a:rPr>
              <a:t>This was a bill introduced on June 5th 1956, declaring that the one and only official language of the country was Sinhala, replacing English following the colonial period.</a:t>
            </a:r>
          </a:p>
        </p:txBody>
      </p:sp>
      <p:sp>
        <p:nvSpPr>
          <p:cNvPr name="AutoShape 7" id="7"/>
          <p:cNvSpPr/>
          <p:nvPr/>
        </p:nvSpPr>
        <p:spPr>
          <a:xfrm>
            <a:off x="4352821" y="1273501"/>
            <a:ext cx="9494884" cy="0"/>
          </a:xfrm>
          <a:prstGeom prst="line">
            <a:avLst/>
          </a:prstGeom>
          <a:ln cap="rnd" w="9525">
            <a:solidFill>
              <a:srgbClr val="000000"/>
            </a:solidFill>
            <a:prstDash val="solid"/>
            <a:headEnd type="none" len="sm" w="sm"/>
            <a:tailEnd type="none" len="sm" w="sm"/>
          </a:ln>
        </p:spPr>
      </p:sp>
      <p:sp>
        <p:nvSpPr>
          <p:cNvPr name="Freeform 8" id="8"/>
          <p:cNvSpPr/>
          <p:nvPr/>
        </p:nvSpPr>
        <p:spPr>
          <a:xfrm flipH="false" flipV="false" rot="0">
            <a:off x="13386140" y="577211"/>
            <a:ext cx="417754" cy="417754"/>
          </a:xfrm>
          <a:custGeom>
            <a:avLst/>
            <a:gdLst/>
            <a:ahLst/>
            <a:cxnLst/>
            <a:rect r="r" b="b" t="t" l="l"/>
            <a:pathLst>
              <a:path h="417754" w="417754">
                <a:moveTo>
                  <a:pt x="0" y="0"/>
                </a:moveTo>
                <a:lnTo>
                  <a:pt x="417754" y="0"/>
                </a:lnTo>
                <a:lnTo>
                  <a:pt x="417754" y="417755"/>
                </a:lnTo>
                <a:lnTo>
                  <a:pt x="0" y="4177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396630" y="577211"/>
            <a:ext cx="417754" cy="417754"/>
          </a:xfrm>
          <a:custGeom>
            <a:avLst/>
            <a:gdLst/>
            <a:ahLst/>
            <a:cxnLst/>
            <a:rect r="r" b="b" t="t" l="l"/>
            <a:pathLst>
              <a:path h="417754" w="417754">
                <a:moveTo>
                  <a:pt x="0" y="0"/>
                </a:moveTo>
                <a:lnTo>
                  <a:pt x="417755" y="0"/>
                </a:lnTo>
                <a:lnTo>
                  <a:pt x="417755" y="417755"/>
                </a:lnTo>
                <a:lnTo>
                  <a:pt x="0" y="4177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0" id="10"/>
          <p:cNvSpPr/>
          <p:nvPr/>
        </p:nvSpPr>
        <p:spPr>
          <a:xfrm>
            <a:off x="4338904" y="303855"/>
            <a:ext cx="9494884" cy="0"/>
          </a:xfrm>
          <a:prstGeom prst="line">
            <a:avLst/>
          </a:prstGeom>
          <a:ln cap="rnd" w="9525">
            <a:solidFill>
              <a:srgbClr val="000000"/>
            </a:solidFill>
            <a:prstDash val="solid"/>
            <a:headEnd type="none" len="sm" w="sm"/>
            <a:tailEnd type="none" len="sm" w="sm"/>
          </a:ln>
        </p:spPr>
      </p:sp>
      <p:sp>
        <p:nvSpPr>
          <p:cNvPr name="Freeform 11" id="11"/>
          <p:cNvSpPr/>
          <p:nvPr/>
        </p:nvSpPr>
        <p:spPr>
          <a:xfrm flipH="false" flipV="false" rot="0">
            <a:off x="8820749" y="372854"/>
            <a:ext cx="646502" cy="826469"/>
          </a:xfrm>
          <a:custGeom>
            <a:avLst/>
            <a:gdLst/>
            <a:ahLst/>
            <a:cxnLst/>
            <a:rect r="r" b="b" t="t" l="l"/>
            <a:pathLst>
              <a:path h="826469" w="646502">
                <a:moveTo>
                  <a:pt x="0" y="0"/>
                </a:moveTo>
                <a:lnTo>
                  <a:pt x="646502" y="0"/>
                </a:lnTo>
                <a:lnTo>
                  <a:pt x="646502" y="826469"/>
                </a:lnTo>
                <a:lnTo>
                  <a:pt x="0" y="826469"/>
                </a:lnTo>
                <a:lnTo>
                  <a:pt x="0" y="0"/>
                </a:lnTo>
                <a:close/>
              </a:path>
            </a:pathLst>
          </a:custGeom>
          <a:blipFill>
            <a:blip r:embed="rId6"/>
            <a:stretch>
              <a:fillRect l="0" t="0" r="0" b="0"/>
            </a:stretch>
          </a:blipFill>
        </p:spPr>
      </p:sp>
      <p:sp>
        <p:nvSpPr>
          <p:cNvPr name="TextBox 12" id="12"/>
          <p:cNvSpPr txBox="true"/>
          <p:nvPr/>
        </p:nvSpPr>
        <p:spPr>
          <a:xfrm rot="0">
            <a:off x="5678197" y="518877"/>
            <a:ext cx="3049636" cy="477273"/>
          </a:xfrm>
          <a:prstGeom prst="rect">
            <a:avLst/>
          </a:prstGeom>
        </p:spPr>
        <p:txBody>
          <a:bodyPr anchor="t" rtlCol="false" tIns="0" lIns="0" bIns="0" rIns="0">
            <a:spAutoFit/>
          </a:bodyPr>
          <a:lstStyle/>
          <a:p>
            <a:pPr algn="r" marL="0" indent="0" lvl="0">
              <a:lnSpc>
                <a:spcPts val="3941"/>
              </a:lnSpc>
              <a:spcBef>
                <a:spcPct val="0"/>
              </a:spcBef>
            </a:pPr>
            <a:r>
              <a:rPr lang="en-US" sz="2815" spc="450">
                <a:solidFill>
                  <a:srgbClr val="000000"/>
                </a:solidFill>
                <a:latin typeface="Glacial Indifference Bold"/>
              </a:rPr>
              <a:t>TYO</a:t>
            </a:r>
          </a:p>
        </p:txBody>
      </p:sp>
      <p:sp>
        <p:nvSpPr>
          <p:cNvPr name="TextBox 13" id="13"/>
          <p:cNvSpPr txBox="true"/>
          <p:nvPr/>
        </p:nvSpPr>
        <p:spPr>
          <a:xfrm rot="0">
            <a:off x="9627768" y="518877"/>
            <a:ext cx="2845884" cy="477273"/>
          </a:xfrm>
          <a:prstGeom prst="rect">
            <a:avLst/>
          </a:prstGeom>
        </p:spPr>
        <p:txBody>
          <a:bodyPr anchor="t" rtlCol="false" tIns="0" lIns="0" bIns="0" rIns="0">
            <a:spAutoFit/>
          </a:bodyPr>
          <a:lstStyle/>
          <a:p>
            <a:pPr algn="just" marL="0" indent="0" lvl="0">
              <a:lnSpc>
                <a:spcPts val="3941"/>
              </a:lnSpc>
              <a:spcBef>
                <a:spcPct val="0"/>
              </a:spcBef>
            </a:pPr>
            <a:r>
              <a:rPr lang="en-US" sz="2815" spc="450">
                <a:solidFill>
                  <a:srgbClr val="000000"/>
                </a:solidFill>
                <a:latin typeface="Glacial Indifference Bold"/>
              </a:rPr>
              <a:t>UK</a:t>
            </a:r>
          </a:p>
        </p:txBody>
      </p:sp>
      <p:sp>
        <p:nvSpPr>
          <p:cNvPr name="Freeform 14" id="14"/>
          <p:cNvSpPr/>
          <p:nvPr/>
        </p:nvSpPr>
        <p:spPr>
          <a:xfrm flipH="false" flipV="false" rot="0">
            <a:off x="4336331" y="1554488"/>
            <a:ext cx="9563356" cy="3791836"/>
          </a:xfrm>
          <a:custGeom>
            <a:avLst/>
            <a:gdLst/>
            <a:ahLst/>
            <a:cxnLst/>
            <a:rect r="r" b="b" t="t" l="l"/>
            <a:pathLst>
              <a:path h="3791836" w="9563356">
                <a:moveTo>
                  <a:pt x="0" y="0"/>
                </a:moveTo>
                <a:lnTo>
                  <a:pt x="9563356" y="0"/>
                </a:lnTo>
                <a:lnTo>
                  <a:pt x="9563356" y="3791836"/>
                </a:lnTo>
                <a:lnTo>
                  <a:pt x="0" y="3791836"/>
                </a:lnTo>
                <a:lnTo>
                  <a:pt x="0" y="0"/>
                </a:lnTo>
                <a:close/>
              </a:path>
            </a:pathLst>
          </a:custGeom>
          <a:blipFill>
            <a:blip r:embed="rId7"/>
            <a:stretch>
              <a:fillRect l="-29868" t="-76142" r="-22141" b="-57720"/>
            </a:stretch>
          </a:blipFill>
        </p:spPr>
      </p:sp>
      <p:sp>
        <p:nvSpPr>
          <p:cNvPr name="Freeform 15" id="15"/>
          <p:cNvSpPr/>
          <p:nvPr/>
        </p:nvSpPr>
        <p:spPr>
          <a:xfrm flipH="false" flipV="false" rot="0">
            <a:off x="17661079" y="9485563"/>
            <a:ext cx="626921" cy="801437"/>
          </a:xfrm>
          <a:custGeom>
            <a:avLst/>
            <a:gdLst/>
            <a:ahLst/>
            <a:cxnLst/>
            <a:rect r="r" b="b" t="t" l="l"/>
            <a:pathLst>
              <a:path h="801437" w="626921">
                <a:moveTo>
                  <a:pt x="0" y="0"/>
                </a:moveTo>
                <a:lnTo>
                  <a:pt x="626921" y="0"/>
                </a:lnTo>
                <a:lnTo>
                  <a:pt x="626921" y="801437"/>
                </a:lnTo>
                <a:lnTo>
                  <a:pt x="0" y="801437"/>
                </a:lnTo>
                <a:lnTo>
                  <a:pt x="0" y="0"/>
                </a:lnTo>
                <a:close/>
              </a:path>
            </a:pathLst>
          </a:custGeom>
          <a:blipFill>
            <a:blip r:embed="rId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05523" y="495135"/>
            <a:ext cx="8306458" cy="8306458"/>
          </a:xfrm>
          <a:custGeom>
            <a:avLst/>
            <a:gdLst/>
            <a:ahLst/>
            <a:cxnLst/>
            <a:rect r="r" b="b" t="t" l="l"/>
            <a:pathLst>
              <a:path h="8306458" w="8306458">
                <a:moveTo>
                  <a:pt x="0" y="0"/>
                </a:moveTo>
                <a:lnTo>
                  <a:pt x="8306458" y="0"/>
                </a:lnTo>
                <a:lnTo>
                  <a:pt x="8306458" y="8306459"/>
                </a:lnTo>
                <a:lnTo>
                  <a:pt x="0" y="8306459"/>
                </a:lnTo>
                <a:lnTo>
                  <a:pt x="0" y="0"/>
                </a:lnTo>
                <a:close/>
              </a:path>
            </a:pathLst>
          </a:custGeom>
          <a:blipFill>
            <a:blip r:embed="rId2"/>
            <a:stretch>
              <a:fillRect l="-16079" t="0" r="-16079" b="0"/>
            </a:stretch>
          </a:blipFill>
        </p:spPr>
      </p:sp>
      <p:sp>
        <p:nvSpPr>
          <p:cNvPr name="AutoShape 3" id="3"/>
          <p:cNvSpPr/>
          <p:nvPr/>
        </p:nvSpPr>
        <p:spPr>
          <a:xfrm rot="0">
            <a:off x="3176019" y="5092828"/>
            <a:ext cx="5936573" cy="4699037"/>
          </a:xfrm>
          <a:prstGeom prst="rect">
            <a:avLst/>
          </a:prstGeom>
          <a:solidFill>
            <a:srgbClr val="D9B93E"/>
          </a:solidFill>
        </p:spPr>
      </p:sp>
      <p:sp>
        <p:nvSpPr>
          <p:cNvPr name="TextBox 4" id="4"/>
          <p:cNvSpPr txBox="true"/>
          <p:nvPr/>
        </p:nvSpPr>
        <p:spPr>
          <a:xfrm rot="0">
            <a:off x="3176019" y="3101612"/>
            <a:ext cx="4285499" cy="1765375"/>
          </a:xfrm>
          <a:prstGeom prst="rect">
            <a:avLst/>
          </a:prstGeom>
        </p:spPr>
        <p:txBody>
          <a:bodyPr anchor="t" rtlCol="false" tIns="0" lIns="0" bIns="0" rIns="0">
            <a:spAutoFit/>
          </a:bodyPr>
          <a:lstStyle/>
          <a:p>
            <a:pPr algn="l">
              <a:lnSpc>
                <a:spcPts val="4602"/>
              </a:lnSpc>
            </a:pPr>
            <a:r>
              <a:rPr lang="en-US" sz="4183">
                <a:solidFill>
                  <a:srgbClr val="050707"/>
                </a:solidFill>
                <a:latin typeface="Aileron Ultra-Bold"/>
              </a:rPr>
              <a:t>What did the “Sinhala Only Act” state?</a:t>
            </a:r>
          </a:p>
        </p:txBody>
      </p:sp>
      <p:sp>
        <p:nvSpPr>
          <p:cNvPr name="TextBox 5" id="5"/>
          <p:cNvSpPr txBox="true"/>
          <p:nvPr/>
        </p:nvSpPr>
        <p:spPr>
          <a:xfrm rot="0">
            <a:off x="3519138" y="5313999"/>
            <a:ext cx="5250334" cy="4161444"/>
          </a:xfrm>
          <a:prstGeom prst="rect">
            <a:avLst/>
          </a:prstGeom>
        </p:spPr>
        <p:txBody>
          <a:bodyPr anchor="t" rtlCol="false" tIns="0" lIns="0" bIns="0" rIns="0">
            <a:spAutoFit/>
          </a:bodyPr>
          <a:lstStyle/>
          <a:p>
            <a:pPr algn="l">
              <a:lnSpc>
                <a:spcPts val="4176"/>
              </a:lnSpc>
            </a:pPr>
            <a:r>
              <a:rPr lang="en-US" sz="2610" spc="143">
                <a:solidFill>
                  <a:srgbClr val="050707"/>
                </a:solidFill>
                <a:latin typeface="Aileron Bold"/>
              </a:rPr>
              <a:t>THIS ACT MAY BE CITED AS THE </a:t>
            </a:r>
            <a:r>
              <a:rPr lang="en-US" sz="2610" spc="143">
                <a:solidFill>
                  <a:srgbClr val="050707"/>
                </a:solidFill>
                <a:latin typeface="Aileron Bold"/>
              </a:rPr>
              <a:t>Official Language Act, No. 33 of 1956. Sinhala Language to Be the One Official Language of Ceylon and to enable transitory provisions to be made.</a:t>
            </a:r>
          </a:p>
        </p:txBody>
      </p:sp>
      <p:sp>
        <p:nvSpPr>
          <p:cNvPr name="AutoShape 6" id="6"/>
          <p:cNvSpPr/>
          <p:nvPr/>
        </p:nvSpPr>
        <p:spPr>
          <a:xfrm rot="-5400000">
            <a:off x="964190" y="-80028"/>
            <a:ext cx="52161" cy="1980542"/>
          </a:xfrm>
          <a:prstGeom prst="rect">
            <a:avLst/>
          </a:prstGeom>
          <a:solidFill>
            <a:srgbClr val="D9B93E"/>
          </a:solidFill>
        </p:spPr>
      </p:sp>
      <p:sp>
        <p:nvSpPr>
          <p:cNvPr name="AutoShape 7" id="7"/>
          <p:cNvSpPr/>
          <p:nvPr/>
        </p:nvSpPr>
        <p:spPr>
          <a:xfrm rot="0">
            <a:off x="990271" y="8306458"/>
            <a:ext cx="52161" cy="1980542"/>
          </a:xfrm>
          <a:prstGeom prst="rect">
            <a:avLst/>
          </a:prstGeom>
          <a:solidFill>
            <a:srgbClr val="D9B93E"/>
          </a:solidFill>
        </p:spPr>
      </p:sp>
      <p:sp>
        <p:nvSpPr>
          <p:cNvPr name="Freeform 8" id="8"/>
          <p:cNvSpPr/>
          <p:nvPr/>
        </p:nvSpPr>
        <p:spPr>
          <a:xfrm flipH="false" flipV="false" rot="0">
            <a:off x="17661079" y="9485563"/>
            <a:ext cx="626921" cy="801437"/>
          </a:xfrm>
          <a:custGeom>
            <a:avLst/>
            <a:gdLst/>
            <a:ahLst/>
            <a:cxnLst/>
            <a:rect r="r" b="b" t="t" l="l"/>
            <a:pathLst>
              <a:path h="801437" w="626921">
                <a:moveTo>
                  <a:pt x="0" y="0"/>
                </a:moveTo>
                <a:lnTo>
                  <a:pt x="626921" y="0"/>
                </a:lnTo>
                <a:lnTo>
                  <a:pt x="626921" y="801437"/>
                </a:lnTo>
                <a:lnTo>
                  <a:pt x="0" y="801437"/>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57189" y="0"/>
            <a:ext cx="7973825" cy="7925763"/>
          </a:xfrm>
          <a:custGeom>
            <a:avLst/>
            <a:gdLst/>
            <a:ahLst/>
            <a:cxnLst/>
            <a:rect r="r" b="b" t="t" l="l"/>
            <a:pathLst>
              <a:path h="7925763" w="7973825">
                <a:moveTo>
                  <a:pt x="0" y="0"/>
                </a:moveTo>
                <a:lnTo>
                  <a:pt x="7973826" y="0"/>
                </a:lnTo>
                <a:lnTo>
                  <a:pt x="7973826" y="7925763"/>
                </a:lnTo>
                <a:lnTo>
                  <a:pt x="0" y="7925763"/>
                </a:lnTo>
                <a:lnTo>
                  <a:pt x="0" y="0"/>
                </a:lnTo>
                <a:close/>
              </a:path>
            </a:pathLst>
          </a:custGeom>
          <a:blipFill>
            <a:blip r:embed="rId2"/>
            <a:stretch>
              <a:fillRect l="-27308" t="0" r="-27308" b="0"/>
            </a:stretch>
          </a:blipFill>
        </p:spPr>
      </p:sp>
      <p:sp>
        <p:nvSpPr>
          <p:cNvPr name="AutoShape 3" id="3"/>
          <p:cNvSpPr/>
          <p:nvPr/>
        </p:nvSpPr>
        <p:spPr>
          <a:xfrm rot="0">
            <a:off x="8221433" y="5277440"/>
            <a:ext cx="5664492" cy="4483674"/>
          </a:xfrm>
          <a:prstGeom prst="rect">
            <a:avLst/>
          </a:prstGeom>
          <a:solidFill>
            <a:srgbClr val="D9B93E"/>
          </a:solidFill>
        </p:spPr>
      </p:sp>
      <p:sp>
        <p:nvSpPr>
          <p:cNvPr name="TextBox 4" id="4"/>
          <p:cNvSpPr txBox="true"/>
          <p:nvPr/>
        </p:nvSpPr>
        <p:spPr>
          <a:xfrm rot="0">
            <a:off x="8429596" y="5376285"/>
            <a:ext cx="5248165" cy="4124060"/>
          </a:xfrm>
          <a:prstGeom prst="rect">
            <a:avLst/>
          </a:prstGeom>
        </p:spPr>
        <p:txBody>
          <a:bodyPr anchor="t" rtlCol="false" tIns="0" lIns="0" bIns="0" rIns="0">
            <a:spAutoFit/>
          </a:bodyPr>
          <a:lstStyle/>
          <a:p>
            <a:pPr algn="ctr">
              <a:lnSpc>
                <a:spcPts val="6640"/>
              </a:lnSpc>
            </a:pPr>
            <a:r>
              <a:rPr lang="en-US" sz="4150" spc="228">
                <a:solidFill>
                  <a:srgbClr val="050707"/>
                </a:solidFill>
                <a:latin typeface="Aileron Bold"/>
              </a:rPr>
              <a:t>THE ONE OFFICIAL LANGUAGE, INTRODUCING THE SYMBOL OF OPPRESSION!</a:t>
            </a:r>
          </a:p>
        </p:txBody>
      </p:sp>
      <p:sp>
        <p:nvSpPr>
          <p:cNvPr name="AutoShape 5" id="5"/>
          <p:cNvSpPr/>
          <p:nvPr/>
        </p:nvSpPr>
        <p:spPr>
          <a:xfrm rot="-5400000">
            <a:off x="13861040" y="414151"/>
            <a:ext cx="49770" cy="1889771"/>
          </a:xfrm>
          <a:prstGeom prst="rect">
            <a:avLst/>
          </a:prstGeom>
          <a:solidFill>
            <a:srgbClr val="D9B93E"/>
          </a:solidFill>
        </p:spPr>
      </p:sp>
      <p:sp>
        <p:nvSpPr>
          <p:cNvPr name="AutoShape 6" id="6"/>
          <p:cNvSpPr/>
          <p:nvPr/>
        </p:nvSpPr>
        <p:spPr>
          <a:xfrm rot="0">
            <a:off x="5550402" y="8397229"/>
            <a:ext cx="49770" cy="1889771"/>
          </a:xfrm>
          <a:prstGeom prst="rect">
            <a:avLst/>
          </a:prstGeom>
          <a:solidFill>
            <a:srgbClr val="D9B93E"/>
          </a:solidFill>
        </p:spPr>
      </p:sp>
      <p:sp>
        <p:nvSpPr>
          <p:cNvPr name="Freeform 7" id="7"/>
          <p:cNvSpPr/>
          <p:nvPr/>
        </p:nvSpPr>
        <p:spPr>
          <a:xfrm flipH="false" flipV="false" rot="0">
            <a:off x="17661079" y="9485563"/>
            <a:ext cx="626921" cy="801437"/>
          </a:xfrm>
          <a:custGeom>
            <a:avLst/>
            <a:gdLst/>
            <a:ahLst/>
            <a:cxnLst/>
            <a:rect r="r" b="b" t="t" l="l"/>
            <a:pathLst>
              <a:path h="801437" w="626921">
                <a:moveTo>
                  <a:pt x="0" y="0"/>
                </a:moveTo>
                <a:lnTo>
                  <a:pt x="626921" y="0"/>
                </a:lnTo>
                <a:lnTo>
                  <a:pt x="626921" y="801437"/>
                </a:lnTo>
                <a:lnTo>
                  <a:pt x="0" y="801437"/>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47462" y="0"/>
            <a:ext cx="7554245" cy="7508712"/>
          </a:xfrm>
          <a:custGeom>
            <a:avLst/>
            <a:gdLst/>
            <a:ahLst/>
            <a:cxnLst/>
            <a:rect r="r" b="b" t="t" l="l"/>
            <a:pathLst>
              <a:path h="7508712" w="7554245">
                <a:moveTo>
                  <a:pt x="0" y="0"/>
                </a:moveTo>
                <a:lnTo>
                  <a:pt x="7554246" y="0"/>
                </a:lnTo>
                <a:lnTo>
                  <a:pt x="7554246" y="7508712"/>
                </a:lnTo>
                <a:lnTo>
                  <a:pt x="0" y="7508712"/>
                </a:lnTo>
                <a:lnTo>
                  <a:pt x="0" y="0"/>
                </a:lnTo>
                <a:close/>
              </a:path>
            </a:pathLst>
          </a:custGeom>
          <a:blipFill>
            <a:blip r:embed="rId2"/>
            <a:stretch>
              <a:fillRect l="-30442" t="0" r="0" b="0"/>
            </a:stretch>
          </a:blipFill>
        </p:spPr>
      </p:sp>
      <p:sp>
        <p:nvSpPr>
          <p:cNvPr name="AutoShape 3" id="3"/>
          <p:cNvSpPr/>
          <p:nvPr/>
        </p:nvSpPr>
        <p:spPr>
          <a:xfrm rot="0">
            <a:off x="4446746" y="5324522"/>
            <a:ext cx="7400174" cy="4067312"/>
          </a:xfrm>
          <a:prstGeom prst="rect">
            <a:avLst/>
          </a:prstGeom>
          <a:solidFill>
            <a:srgbClr val="D9B93E"/>
          </a:solidFill>
        </p:spPr>
      </p:sp>
      <p:sp>
        <p:nvSpPr>
          <p:cNvPr name="TextBox 4" id="4"/>
          <p:cNvSpPr txBox="true"/>
          <p:nvPr/>
        </p:nvSpPr>
        <p:spPr>
          <a:xfrm rot="0">
            <a:off x="3833275" y="3080591"/>
            <a:ext cx="3873923" cy="2117628"/>
          </a:xfrm>
          <a:prstGeom prst="rect">
            <a:avLst/>
          </a:prstGeom>
        </p:spPr>
        <p:txBody>
          <a:bodyPr anchor="t" rtlCol="false" tIns="0" lIns="0" bIns="0" rIns="0">
            <a:spAutoFit/>
          </a:bodyPr>
          <a:lstStyle/>
          <a:p>
            <a:pPr algn="l">
              <a:lnSpc>
                <a:spcPts val="4160"/>
              </a:lnSpc>
            </a:pPr>
            <a:r>
              <a:rPr lang="en-US" sz="3781">
                <a:solidFill>
                  <a:srgbClr val="050707"/>
                </a:solidFill>
                <a:latin typeface="Aileron Ultra-Bold"/>
              </a:rPr>
              <a:t>How did Tamils react to the “Sinhala Only Act”?</a:t>
            </a:r>
          </a:p>
        </p:txBody>
      </p:sp>
      <p:sp>
        <p:nvSpPr>
          <p:cNvPr name="TextBox 5" id="5"/>
          <p:cNvSpPr txBox="true"/>
          <p:nvPr/>
        </p:nvSpPr>
        <p:spPr>
          <a:xfrm rot="0">
            <a:off x="4564885" y="5425233"/>
            <a:ext cx="7163896" cy="3808740"/>
          </a:xfrm>
          <a:prstGeom prst="rect">
            <a:avLst/>
          </a:prstGeom>
        </p:spPr>
        <p:txBody>
          <a:bodyPr anchor="t" rtlCol="false" tIns="0" lIns="0" bIns="0" rIns="0">
            <a:spAutoFit/>
          </a:bodyPr>
          <a:lstStyle/>
          <a:p>
            <a:pPr algn="l">
              <a:lnSpc>
                <a:spcPts val="3373"/>
              </a:lnSpc>
            </a:pPr>
            <a:r>
              <a:rPr lang="en-US" sz="2359" spc="129">
                <a:solidFill>
                  <a:srgbClr val="050707"/>
                </a:solidFill>
                <a:latin typeface="Aileron Bold"/>
              </a:rPr>
              <a:t>TAMIL FEDERAL PARTY ORGANISED A PEACEFUL PROTEST, SATYAGRAHA, OUTSIDE THE PARLIAMENT BUILDING. THIS PEACEFUL PROTEST WAS MET BY A COUNTER-PROTEST ORGANISED BY EKSATH BHIKKHU. AN ORGANISED MOB OF SINHALA HOOLIGANS, ATTACKED THE TAMIL PROTESTERS AND WAS RESPONSIBLE FOR UNLEASHING RIOTS, KILLING AROUND 150 TAMILS.</a:t>
            </a:r>
          </a:p>
        </p:txBody>
      </p:sp>
      <p:sp>
        <p:nvSpPr>
          <p:cNvPr name="AutoShape 6" id="6"/>
          <p:cNvSpPr/>
          <p:nvPr/>
        </p:nvSpPr>
        <p:spPr>
          <a:xfrm rot="-5400000">
            <a:off x="4057883" y="915614"/>
            <a:ext cx="47151" cy="1790332"/>
          </a:xfrm>
          <a:prstGeom prst="rect">
            <a:avLst/>
          </a:prstGeom>
          <a:solidFill>
            <a:srgbClr val="D9B93E"/>
          </a:solidFill>
        </p:spPr>
      </p:sp>
      <p:sp>
        <p:nvSpPr>
          <p:cNvPr name="AutoShape 7" id="7"/>
          <p:cNvSpPr/>
          <p:nvPr/>
        </p:nvSpPr>
        <p:spPr>
          <a:xfrm rot="0">
            <a:off x="4081458" y="8496668"/>
            <a:ext cx="47151" cy="1790332"/>
          </a:xfrm>
          <a:prstGeom prst="rect">
            <a:avLst/>
          </a:prstGeom>
          <a:solidFill>
            <a:srgbClr val="D9B93E"/>
          </a:solidFill>
        </p:spPr>
      </p:sp>
      <p:sp>
        <p:nvSpPr>
          <p:cNvPr name="Freeform 8" id="8"/>
          <p:cNvSpPr/>
          <p:nvPr/>
        </p:nvSpPr>
        <p:spPr>
          <a:xfrm flipH="false" flipV="false" rot="0">
            <a:off x="17661079" y="9485563"/>
            <a:ext cx="626921" cy="801437"/>
          </a:xfrm>
          <a:custGeom>
            <a:avLst/>
            <a:gdLst/>
            <a:ahLst/>
            <a:cxnLst/>
            <a:rect r="r" b="b" t="t" l="l"/>
            <a:pathLst>
              <a:path h="801437" w="626921">
                <a:moveTo>
                  <a:pt x="0" y="0"/>
                </a:moveTo>
                <a:lnTo>
                  <a:pt x="626921" y="0"/>
                </a:lnTo>
                <a:lnTo>
                  <a:pt x="626921" y="801437"/>
                </a:lnTo>
                <a:lnTo>
                  <a:pt x="0" y="801437"/>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18543" y="2050417"/>
            <a:ext cx="8286531" cy="8236583"/>
          </a:xfrm>
          <a:custGeom>
            <a:avLst/>
            <a:gdLst/>
            <a:ahLst/>
            <a:cxnLst/>
            <a:rect r="r" b="b" t="t" l="l"/>
            <a:pathLst>
              <a:path h="8236583" w="8286531">
                <a:moveTo>
                  <a:pt x="0" y="0"/>
                </a:moveTo>
                <a:lnTo>
                  <a:pt x="8286531" y="0"/>
                </a:lnTo>
                <a:lnTo>
                  <a:pt x="8286531" y="8236583"/>
                </a:lnTo>
                <a:lnTo>
                  <a:pt x="0" y="8236583"/>
                </a:lnTo>
                <a:lnTo>
                  <a:pt x="0" y="0"/>
                </a:lnTo>
                <a:close/>
              </a:path>
            </a:pathLst>
          </a:custGeom>
          <a:blipFill>
            <a:blip r:embed="rId2"/>
            <a:stretch>
              <a:fillRect l="-16264" t="0" r="-16264" b="0"/>
            </a:stretch>
          </a:blipFill>
        </p:spPr>
      </p:sp>
      <p:sp>
        <p:nvSpPr>
          <p:cNvPr name="AutoShape 3" id="3"/>
          <p:cNvSpPr/>
          <p:nvPr/>
        </p:nvSpPr>
        <p:spPr>
          <a:xfrm rot="0">
            <a:off x="3982926" y="0"/>
            <a:ext cx="5333837" cy="5649125"/>
          </a:xfrm>
          <a:prstGeom prst="rect">
            <a:avLst/>
          </a:prstGeom>
          <a:solidFill>
            <a:srgbClr val="D9B93E"/>
          </a:solidFill>
        </p:spPr>
      </p:sp>
      <p:sp>
        <p:nvSpPr>
          <p:cNvPr name="TextBox 4" id="4"/>
          <p:cNvSpPr txBox="true"/>
          <p:nvPr/>
        </p:nvSpPr>
        <p:spPr>
          <a:xfrm rot="0">
            <a:off x="4100291" y="13633"/>
            <a:ext cx="5216472" cy="5491845"/>
          </a:xfrm>
          <a:prstGeom prst="rect">
            <a:avLst/>
          </a:prstGeom>
        </p:spPr>
        <p:txBody>
          <a:bodyPr anchor="t" rtlCol="false" tIns="0" lIns="0" bIns="0" rIns="0">
            <a:spAutoFit/>
          </a:bodyPr>
          <a:lstStyle/>
          <a:p>
            <a:pPr>
              <a:lnSpc>
                <a:spcPts val="3627"/>
              </a:lnSpc>
            </a:pPr>
            <a:r>
              <a:rPr lang="en-US" sz="2591" spc="142">
                <a:solidFill>
                  <a:srgbClr val="050707"/>
                </a:solidFill>
                <a:latin typeface="Aileron Bold"/>
              </a:rPr>
              <a:t>THE CIVIL SERVICE WAS DOMINATED BY TAMILS IN 1955. DUE TO THE INTRODUCTION OF THE “SINHALA ONLY ACT’, THE CIVIL SERVICE WAS ALMOST ENTIRELY SINHALESE. THOUSANDS OF TAMIL CIVIL SERVANTS HAD BEEN FORCED TO RESIGN DUE TO THEIR LACK OF FLUENCY IN SINHALESE.</a:t>
            </a:r>
          </a:p>
        </p:txBody>
      </p:sp>
      <p:sp>
        <p:nvSpPr>
          <p:cNvPr name="AutoShape 5" id="5"/>
          <p:cNvSpPr/>
          <p:nvPr/>
        </p:nvSpPr>
        <p:spPr>
          <a:xfrm rot="-5400000">
            <a:off x="12772965" y="-586590"/>
            <a:ext cx="51722" cy="1963881"/>
          </a:xfrm>
          <a:prstGeom prst="rect">
            <a:avLst/>
          </a:prstGeom>
          <a:solidFill>
            <a:srgbClr val="D9B93E"/>
          </a:solidFill>
        </p:spPr>
      </p:sp>
      <p:sp>
        <p:nvSpPr>
          <p:cNvPr name="AutoShape 6" id="6"/>
          <p:cNvSpPr/>
          <p:nvPr/>
        </p:nvSpPr>
        <p:spPr>
          <a:xfrm rot="0">
            <a:off x="4136413" y="7709556"/>
            <a:ext cx="51722" cy="1963881"/>
          </a:xfrm>
          <a:prstGeom prst="rect">
            <a:avLst/>
          </a:prstGeom>
          <a:solidFill>
            <a:srgbClr val="D9B93E"/>
          </a:solidFill>
        </p:spPr>
      </p:sp>
      <p:sp>
        <p:nvSpPr>
          <p:cNvPr name="TextBox 7" id="7"/>
          <p:cNvSpPr txBox="true"/>
          <p:nvPr/>
        </p:nvSpPr>
        <p:spPr>
          <a:xfrm rot="0">
            <a:off x="9453920" y="677028"/>
            <a:ext cx="3618958" cy="1165368"/>
          </a:xfrm>
          <a:prstGeom prst="rect">
            <a:avLst/>
          </a:prstGeom>
        </p:spPr>
        <p:txBody>
          <a:bodyPr anchor="t" rtlCol="false" tIns="0" lIns="0" bIns="0" rIns="0">
            <a:spAutoFit/>
          </a:bodyPr>
          <a:lstStyle/>
          <a:p>
            <a:pPr algn="l">
              <a:lnSpc>
                <a:spcPts val="4563"/>
              </a:lnSpc>
            </a:pPr>
            <a:r>
              <a:rPr lang="en-US" sz="4148">
                <a:solidFill>
                  <a:srgbClr val="050707"/>
                </a:solidFill>
                <a:latin typeface="Aileron Ultra-Bold"/>
              </a:rPr>
              <a:t>What effect did this have?</a:t>
            </a:r>
          </a:p>
        </p:txBody>
      </p:sp>
      <p:sp>
        <p:nvSpPr>
          <p:cNvPr name="Freeform 8" id="8"/>
          <p:cNvSpPr/>
          <p:nvPr/>
        </p:nvSpPr>
        <p:spPr>
          <a:xfrm flipH="false" flipV="false" rot="0">
            <a:off x="17661079" y="9485563"/>
            <a:ext cx="626921" cy="801437"/>
          </a:xfrm>
          <a:custGeom>
            <a:avLst/>
            <a:gdLst/>
            <a:ahLst/>
            <a:cxnLst/>
            <a:rect r="r" b="b" t="t" l="l"/>
            <a:pathLst>
              <a:path h="801437" w="626921">
                <a:moveTo>
                  <a:pt x="0" y="0"/>
                </a:moveTo>
                <a:lnTo>
                  <a:pt x="626921" y="0"/>
                </a:lnTo>
                <a:lnTo>
                  <a:pt x="626921" y="801437"/>
                </a:lnTo>
                <a:lnTo>
                  <a:pt x="0" y="801437"/>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DAF31ZuCB0I</dc:identifier>
  <dcterms:modified xsi:type="dcterms:W3CDTF">2011-08-01T06:04:30Z</dcterms:modified>
  <cp:revision>1</cp:revision>
  <dc:title>LET'S EDUCATE OURSELVES- SINHALA ONLY ACT</dc:title>
</cp:coreProperties>
</file>