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290" r="0" b="-38290"/>
            </a:stretch>
          </a:blipFill>
        </p:spPr>
      </p:sp>
      <p:sp>
        <p:nvSpPr>
          <p:cNvPr name="AutoShape 3" id="3"/>
          <p:cNvSpPr/>
          <p:nvPr/>
        </p:nvSpPr>
        <p:spPr>
          <a:xfrm rot="0">
            <a:off x="11315307" y="7182882"/>
            <a:ext cx="5700801" cy="3104118"/>
          </a:xfrm>
          <a:prstGeom prst="rect">
            <a:avLst/>
          </a:prstGeom>
          <a:solidFill>
            <a:srgbClr val="444247"/>
          </a:solidFill>
        </p:spPr>
      </p:sp>
      <p:sp>
        <p:nvSpPr>
          <p:cNvPr name="TextBox 4" id="4"/>
          <p:cNvSpPr txBox="true"/>
          <p:nvPr/>
        </p:nvSpPr>
        <p:spPr>
          <a:xfrm rot="0">
            <a:off x="11414955" y="8728710"/>
            <a:ext cx="5501506" cy="529590"/>
          </a:xfrm>
          <a:prstGeom prst="rect">
            <a:avLst/>
          </a:prstGeom>
        </p:spPr>
        <p:txBody>
          <a:bodyPr anchor="t" rtlCol="false" tIns="0" lIns="0" bIns="0" rIns="0">
            <a:spAutoFit/>
          </a:bodyPr>
          <a:lstStyle/>
          <a:p>
            <a:pPr algn="ctr">
              <a:lnSpc>
                <a:spcPts val="4409"/>
              </a:lnSpc>
            </a:pPr>
            <a:r>
              <a:rPr lang="en-US" sz="3150">
                <a:solidFill>
                  <a:srgbClr val="FFFFFF"/>
                </a:solidFill>
                <a:latin typeface="Abril Fatface"/>
              </a:rPr>
              <a:t>LET’S EDUCATE OURSELVES</a:t>
            </a:r>
          </a:p>
        </p:txBody>
      </p:sp>
      <p:sp>
        <p:nvSpPr>
          <p:cNvPr name="TextBox 5" id="5"/>
          <p:cNvSpPr txBox="true"/>
          <p:nvPr/>
        </p:nvSpPr>
        <p:spPr>
          <a:xfrm rot="0">
            <a:off x="12299254" y="7549556"/>
            <a:ext cx="3732907" cy="529590"/>
          </a:xfrm>
          <a:prstGeom prst="rect">
            <a:avLst/>
          </a:prstGeom>
        </p:spPr>
        <p:txBody>
          <a:bodyPr anchor="t" rtlCol="false" tIns="0" lIns="0" bIns="0" rIns="0">
            <a:spAutoFit/>
          </a:bodyPr>
          <a:lstStyle/>
          <a:p>
            <a:pPr algn="ctr">
              <a:lnSpc>
                <a:spcPts val="4409"/>
              </a:lnSpc>
            </a:pPr>
            <a:r>
              <a:rPr lang="en-US" sz="3150">
                <a:solidFill>
                  <a:srgbClr val="FFFFFF"/>
                </a:solidFill>
                <a:latin typeface="Abril Fatface"/>
              </a:rPr>
              <a:t>TAMILEELAM FLAG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B0D16"/>
        </a:solidFill>
      </p:bgPr>
    </p:bg>
    <p:spTree>
      <p:nvGrpSpPr>
        <p:cNvPr id="1" name=""/>
        <p:cNvGrpSpPr/>
        <p:nvPr/>
      </p:nvGrpSpPr>
      <p:grpSpPr>
        <a:xfrm>
          <a:off x="0" y="0"/>
          <a:ext cx="0" cy="0"/>
          <a:chOff x="0" y="0"/>
          <a:chExt cx="0" cy="0"/>
        </a:xfrm>
      </p:grpSpPr>
      <p:grpSp>
        <p:nvGrpSpPr>
          <p:cNvPr name="Group 2" id="2"/>
          <p:cNvGrpSpPr/>
          <p:nvPr/>
        </p:nvGrpSpPr>
        <p:grpSpPr>
          <a:xfrm rot="0">
            <a:off x="1108640" y="1163920"/>
            <a:ext cx="7959160" cy="795916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2"/>
              <a:stretch>
                <a:fillRect l="0" t="0" r="-1315" b="0"/>
              </a:stretch>
            </a:blipFill>
          </p:spPr>
        </p:sp>
      </p:grpSp>
      <p:grpSp>
        <p:nvGrpSpPr>
          <p:cNvPr name="Group 4" id="4"/>
          <p:cNvGrpSpPr/>
          <p:nvPr/>
        </p:nvGrpSpPr>
        <p:grpSpPr>
          <a:xfrm rot="0">
            <a:off x="9948476" y="1163920"/>
            <a:ext cx="10595988" cy="7959160"/>
            <a:chOff x="0" y="0"/>
            <a:chExt cx="2790713" cy="2096240"/>
          </a:xfrm>
        </p:grpSpPr>
        <p:sp>
          <p:nvSpPr>
            <p:cNvPr name="Freeform 5" id="5"/>
            <p:cNvSpPr/>
            <p:nvPr/>
          </p:nvSpPr>
          <p:spPr>
            <a:xfrm flipH="false" flipV="false" rot="0">
              <a:off x="0" y="0"/>
              <a:ext cx="2790713" cy="2096240"/>
            </a:xfrm>
            <a:custGeom>
              <a:avLst/>
              <a:gdLst/>
              <a:ahLst/>
              <a:cxnLst/>
              <a:rect r="r" b="b" t="t" l="l"/>
              <a:pathLst>
                <a:path h="2096240" w="2790713">
                  <a:moveTo>
                    <a:pt x="18266" y="0"/>
                  </a:moveTo>
                  <a:lnTo>
                    <a:pt x="2772447" y="0"/>
                  </a:lnTo>
                  <a:cubicBezTo>
                    <a:pt x="2782535" y="0"/>
                    <a:pt x="2790713" y="8178"/>
                    <a:pt x="2790713" y="18266"/>
                  </a:cubicBezTo>
                  <a:lnTo>
                    <a:pt x="2790713" y="2077974"/>
                  </a:lnTo>
                  <a:cubicBezTo>
                    <a:pt x="2790713" y="2082818"/>
                    <a:pt x="2788788" y="2087464"/>
                    <a:pt x="2785363" y="2090890"/>
                  </a:cubicBezTo>
                  <a:cubicBezTo>
                    <a:pt x="2781937" y="2094315"/>
                    <a:pt x="2777291" y="2096240"/>
                    <a:pt x="2772447" y="2096240"/>
                  </a:cubicBezTo>
                  <a:lnTo>
                    <a:pt x="18266" y="2096240"/>
                  </a:lnTo>
                  <a:cubicBezTo>
                    <a:pt x="8178" y="2096240"/>
                    <a:pt x="0" y="2088062"/>
                    <a:pt x="0" y="2077974"/>
                  </a:cubicBezTo>
                  <a:lnTo>
                    <a:pt x="0" y="18266"/>
                  </a:lnTo>
                  <a:cubicBezTo>
                    <a:pt x="0" y="8178"/>
                    <a:pt x="8178" y="0"/>
                    <a:pt x="18266" y="0"/>
                  </a:cubicBezTo>
                  <a:close/>
                </a:path>
              </a:pathLst>
            </a:custGeom>
            <a:solidFill>
              <a:srgbClr val="000000">
                <a:alpha val="0"/>
              </a:srgbClr>
            </a:solidFill>
            <a:ln w="19050" cap="rnd">
              <a:solidFill>
                <a:srgbClr val="000000"/>
              </a:solidFill>
              <a:prstDash val="solid"/>
              <a:round/>
            </a:ln>
          </p:spPr>
        </p:sp>
        <p:sp>
          <p:nvSpPr>
            <p:cNvPr name="TextBox 6" id="6"/>
            <p:cNvSpPr txBox="true"/>
            <p:nvPr/>
          </p:nvSpPr>
          <p:spPr>
            <a:xfrm>
              <a:off x="0" y="-66675"/>
              <a:ext cx="2790713" cy="2162915"/>
            </a:xfrm>
            <a:prstGeom prst="rect">
              <a:avLst/>
            </a:prstGeom>
          </p:spPr>
          <p:txBody>
            <a:bodyPr anchor="ctr" rtlCol="false" tIns="50800" lIns="50800" bIns="50800" rIns="50800"/>
            <a:lstStyle/>
            <a:p>
              <a:pPr algn="ctr">
                <a:lnSpc>
                  <a:spcPts val="3150"/>
                </a:lnSpc>
              </a:pPr>
            </a:p>
          </p:txBody>
        </p:sp>
      </p:grpSp>
      <p:grpSp>
        <p:nvGrpSpPr>
          <p:cNvPr name="Group 7" id="7"/>
          <p:cNvGrpSpPr/>
          <p:nvPr/>
        </p:nvGrpSpPr>
        <p:grpSpPr>
          <a:xfrm rot="0">
            <a:off x="10604500" y="2499296"/>
            <a:ext cx="5532090" cy="5240335"/>
            <a:chOff x="0" y="0"/>
            <a:chExt cx="7376120" cy="6987113"/>
          </a:xfrm>
        </p:grpSpPr>
        <p:sp>
          <p:nvSpPr>
            <p:cNvPr name="TextBox 8" id="8"/>
            <p:cNvSpPr txBox="true"/>
            <p:nvPr/>
          </p:nvSpPr>
          <p:spPr>
            <a:xfrm rot="0">
              <a:off x="0" y="2049988"/>
              <a:ext cx="7376120" cy="4937125"/>
            </a:xfrm>
            <a:prstGeom prst="rect">
              <a:avLst/>
            </a:prstGeom>
          </p:spPr>
          <p:txBody>
            <a:bodyPr anchor="t" rtlCol="false" tIns="0" lIns="0" bIns="0" rIns="0">
              <a:spAutoFit/>
            </a:bodyPr>
            <a:lstStyle/>
            <a:p>
              <a:pPr algn="l" marL="0" indent="0" lvl="0">
                <a:lnSpc>
                  <a:spcPts val="3749"/>
                </a:lnSpc>
                <a:spcBef>
                  <a:spcPct val="0"/>
                </a:spcBef>
              </a:pPr>
              <a:r>
                <a:rPr lang="en-US" sz="2499">
                  <a:solidFill>
                    <a:srgbClr val="FFFFFF"/>
                  </a:solidFill>
                  <a:latin typeface="Arimo"/>
                </a:rPr>
                <a:t>A representation that an independent state of Tamileelam will not bring freedom by itself. That Tamils will gain true freedom through the abolishment of caste and class distinction through social justice. That gender equality and equalitarian principles need to be applied across Tamileelam.</a:t>
              </a:r>
            </a:p>
          </p:txBody>
        </p:sp>
        <p:sp>
          <p:nvSpPr>
            <p:cNvPr name="TextBox 9" id="9"/>
            <p:cNvSpPr txBox="true"/>
            <p:nvPr/>
          </p:nvSpPr>
          <p:spPr>
            <a:xfrm rot="0">
              <a:off x="0" y="0"/>
              <a:ext cx="7376120" cy="1828800"/>
            </a:xfrm>
            <a:prstGeom prst="rect">
              <a:avLst/>
            </a:prstGeom>
          </p:spPr>
          <p:txBody>
            <a:bodyPr anchor="t" rtlCol="false" tIns="0" lIns="0" bIns="0" rIns="0">
              <a:spAutoFit/>
            </a:bodyPr>
            <a:lstStyle/>
            <a:p>
              <a:pPr algn="l" marL="0" indent="0" lvl="0">
                <a:lnSpc>
                  <a:spcPts val="10800"/>
                </a:lnSpc>
                <a:spcBef>
                  <a:spcPct val="0"/>
                </a:spcBef>
              </a:pPr>
              <a:r>
                <a:rPr lang="en-US" sz="9000">
                  <a:solidFill>
                    <a:srgbClr val="FFFFFF"/>
                  </a:solidFill>
                  <a:latin typeface="Abril Fatface"/>
                </a:rPr>
                <a:t>RED</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CD1B"/>
        </a:solidFill>
      </p:bgPr>
    </p:bg>
    <p:spTree>
      <p:nvGrpSpPr>
        <p:cNvPr id="1" name=""/>
        <p:cNvGrpSpPr/>
        <p:nvPr/>
      </p:nvGrpSpPr>
      <p:grpSpPr>
        <a:xfrm>
          <a:off x="0" y="0"/>
          <a:ext cx="0" cy="0"/>
          <a:chOff x="0" y="0"/>
          <a:chExt cx="0" cy="0"/>
        </a:xfrm>
      </p:grpSpPr>
      <p:grpSp>
        <p:nvGrpSpPr>
          <p:cNvPr name="Group 2" id="2"/>
          <p:cNvGrpSpPr/>
          <p:nvPr/>
        </p:nvGrpSpPr>
        <p:grpSpPr>
          <a:xfrm rot="0">
            <a:off x="1108640" y="1163920"/>
            <a:ext cx="7959160" cy="795916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2"/>
              <a:stretch>
                <a:fillRect l="0" t="0" r="-1315" b="0"/>
              </a:stretch>
            </a:blipFill>
          </p:spPr>
        </p:sp>
      </p:grpSp>
      <p:grpSp>
        <p:nvGrpSpPr>
          <p:cNvPr name="Group 4" id="4"/>
          <p:cNvGrpSpPr/>
          <p:nvPr/>
        </p:nvGrpSpPr>
        <p:grpSpPr>
          <a:xfrm rot="0">
            <a:off x="9948476" y="1163920"/>
            <a:ext cx="10595988" cy="7959160"/>
            <a:chOff x="0" y="0"/>
            <a:chExt cx="2790713" cy="2096240"/>
          </a:xfrm>
        </p:grpSpPr>
        <p:sp>
          <p:nvSpPr>
            <p:cNvPr name="Freeform 5" id="5"/>
            <p:cNvSpPr/>
            <p:nvPr/>
          </p:nvSpPr>
          <p:spPr>
            <a:xfrm flipH="false" flipV="false" rot="0">
              <a:off x="0" y="0"/>
              <a:ext cx="2790713" cy="2096240"/>
            </a:xfrm>
            <a:custGeom>
              <a:avLst/>
              <a:gdLst/>
              <a:ahLst/>
              <a:cxnLst/>
              <a:rect r="r" b="b" t="t" l="l"/>
              <a:pathLst>
                <a:path h="2096240" w="2790713">
                  <a:moveTo>
                    <a:pt x="18266" y="0"/>
                  </a:moveTo>
                  <a:lnTo>
                    <a:pt x="2772447" y="0"/>
                  </a:lnTo>
                  <a:cubicBezTo>
                    <a:pt x="2782535" y="0"/>
                    <a:pt x="2790713" y="8178"/>
                    <a:pt x="2790713" y="18266"/>
                  </a:cubicBezTo>
                  <a:lnTo>
                    <a:pt x="2790713" y="2077974"/>
                  </a:lnTo>
                  <a:cubicBezTo>
                    <a:pt x="2790713" y="2082818"/>
                    <a:pt x="2788788" y="2087464"/>
                    <a:pt x="2785363" y="2090890"/>
                  </a:cubicBezTo>
                  <a:cubicBezTo>
                    <a:pt x="2781937" y="2094315"/>
                    <a:pt x="2777291" y="2096240"/>
                    <a:pt x="2772447" y="2096240"/>
                  </a:cubicBezTo>
                  <a:lnTo>
                    <a:pt x="18266" y="2096240"/>
                  </a:lnTo>
                  <a:cubicBezTo>
                    <a:pt x="8178" y="2096240"/>
                    <a:pt x="0" y="2088062"/>
                    <a:pt x="0" y="2077974"/>
                  </a:cubicBezTo>
                  <a:lnTo>
                    <a:pt x="0" y="18266"/>
                  </a:lnTo>
                  <a:cubicBezTo>
                    <a:pt x="0" y="8178"/>
                    <a:pt x="8178" y="0"/>
                    <a:pt x="18266" y="0"/>
                  </a:cubicBezTo>
                  <a:close/>
                </a:path>
              </a:pathLst>
            </a:custGeom>
            <a:solidFill>
              <a:srgbClr val="000000">
                <a:alpha val="0"/>
              </a:srgbClr>
            </a:solidFill>
            <a:ln w="19050" cap="rnd">
              <a:solidFill>
                <a:srgbClr val="000000"/>
              </a:solidFill>
              <a:prstDash val="solid"/>
              <a:round/>
            </a:ln>
          </p:spPr>
        </p:sp>
        <p:sp>
          <p:nvSpPr>
            <p:cNvPr name="TextBox 6" id="6"/>
            <p:cNvSpPr txBox="true"/>
            <p:nvPr/>
          </p:nvSpPr>
          <p:spPr>
            <a:xfrm>
              <a:off x="0" y="-66675"/>
              <a:ext cx="2790713" cy="2162915"/>
            </a:xfrm>
            <a:prstGeom prst="rect">
              <a:avLst/>
            </a:prstGeom>
          </p:spPr>
          <p:txBody>
            <a:bodyPr anchor="ctr" rtlCol="false" tIns="50800" lIns="50800" bIns="50800" rIns="50800"/>
            <a:lstStyle/>
            <a:p>
              <a:pPr algn="ctr">
                <a:lnSpc>
                  <a:spcPts val="3150"/>
                </a:lnSpc>
              </a:pPr>
            </a:p>
          </p:txBody>
        </p:sp>
      </p:grpSp>
      <p:grpSp>
        <p:nvGrpSpPr>
          <p:cNvPr name="Group 7" id="7"/>
          <p:cNvGrpSpPr/>
          <p:nvPr/>
        </p:nvGrpSpPr>
        <p:grpSpPr>
          <a:xfrm rot="0">
            <a:off x="10604500" y="2499296"/>
            <a:ext cx="5532090" cy="3840160"/>
            <a:chOff x="0" y="0"/>
            <a:chExt cx="7376120" cy="5120213"/>
          </a:xfrm>
        </p:grpSpPr>
        <p:sp>
          <p:nvSpPr>
            <p:cNvPr name="TextBox 8" id="8"/>
            <p:cNvSpPr txBox="true"/>
            <p:nvPr/>
          </p:nvSpPr>
          <p:spPr>
            <a:xfrm rot="0">
              <a:off x="0" y="2049988"/>
              <a:ext cx="7376120" cy="3070225"/>
            </a:xfrm>
            <a:prstGeom prst="rect">
              <a:avLst/>
            </a:prstGeom>
          </p:spPr>
          <p:txBody>
            <a:bodyPr anchor="t" rtlCol="false" tIns="0" lIns="0" bIns="0" rIns="0">
              <a:spAutoFit/>
            </a:bodyPr>
            <a:lstStyle/>
            <a:p>
              <a:pPr algn="l" marL="0" indent="0" lvl="0">
                <a:lnSpc>
                  <a:spcPts val="3749"/>
                </a:lnSpc>
                <a:spcBef>
                  <a:spcPct val="0"/>
                </a:spcBef>
              </a:pPr>
              <a:r>
                <a:rPr lang="en-US" sz="2499">
                  <a:solidFill>
                    <a:srgbClr val="000000"/>
                  </a:solidFill>
                  <a:latin typeface="Arimo"/>
                </a:rPr>
                <a:t>A representation of the aspirations for Tamils to govern their own homeland and presents the moral high ground of which our path to freedom exhibits</a:t>
              </a:r>
            </a:p>
            <a:p>
              <a:pPr algn="l" marL="0" indent="0" lvl="0">
                <a:lnSpc>
                  <a:spcPts val="3749"/>
                </a:lnSpc>
                <a:spcBef>
                  <a:spcPct val="0"/>
                </a:spcBef>
              </a:pPr>
            </a:p>
          </p:txBody>
        </p:sp>
        <p:sp>
          <p:nvSpPr>
            <p:cNvPr name="TextBox 9" id="9"/>
            <p:cNvSpPr txBox="true"/>
            <p:nvPr/>
          </p:nvSpPr>
          <p:spPr>
            <a:xfrm rot="0">
              <a:off x="0" y="0"/>
              <a:ext cx="7376120" cy="1828800"/>
            </a:xfrm>
            <a:prstGeom prst="rect">
              <a:avLst/>
            </a:prstGeom>
          </p:spPr>
          <p:txBody>
            <a:bodyPr anchor="t" rtlCol="false" tIns="0" lIns="0" bIns="0" rIns="0">
              <a:spAutoFit/>
            </a:bodyPr>
            <a:lstStyle/>
            <a:p>
              <a:pPr algn="l" marL="0" indent="0" lvl="0">
                <a:lnSpc>
                  <a:spcPts val="10800"/>
                </a:lnSpc>
                <a:spcBef>
                  <a:spcPct val="0"/>
                </a:spcBef>
              </a:pPr>
              <a:r>
                <a:rPr lang="en-US" sz="9000">
                  <a:solidFill>
                    <a:srgbClr val="000000"/>
                  </a:solidFill>
                  <a:latin typeface="Abril Fatface"/>
                </a:rPr>
                <a:t>Yellow</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108640" y="1163920"/>
            <a:ext cx="7959160" cy="795916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2"/>
              <a:stretch>
                <a:fillRect l="0" t="0" r="-1315" b="0"/>
              </a:stretch>
            </a:blipFill>
          </p:spPr>
        </p:sp>
      </p:grpSp>
      <p:grpSp>
        <p:nvGrpSpPr>
          <p:cNvPr name="Group 4" id="4"/>
          <p:cNvGrpSpPr/>
          <p:nvPr/>
        </p:nvGrpSpPr>
        <p:grpSpPr>
          <a:xfrm rot="0">
            <a:off x="9948476" y="1163920"/>
            <a:ext cx="10595988" cy="7959160"/>
            <a:chOff x="0" y="0"/>
            <a:chExt cx="2790713" cy="2096240"/>
          </a:xfrm>
        </p:grpSpPr>
        <p:sp>
          <p:nvSpPr>
            <p:cNvPr name="Freeform 5" id="5"/>
            <p:cNvSpPr/>
            <p:nvPr/>
          </p:nvSpPr>
          <p:spPr>
            <a:xfrm flipH="false" flipV="false" rot="0">
              <a:off x="0" y="0"/>
              <a:ext cx="2790713" cy="2096240"/>
            </a:xfrm>
            <a:custGeom>
              <a:avLst/>
              <a:gdLst/>
              <a:ahLst/>
              <a:cxnLst/>
              <a:rect r="r" b="b" t="t" l="l"/>
              <a:pathLst>
                <a:path h="2096240" w="2790713">
                  <a:moveTo>
                    <a:pt x="18266" y="0"/>
                  </a:moveTo>
                  <a:lnTo>
                    <a:pt x="2772447" y="0"/>
                  </a:lnTo>
                  <a:cubicBezTo>
                    <a:pt x="2782535" y="0"/>
                    <a:pt x="2790713" y="8178"/>
                    <a:pt x="2790713" y="18266"/>
                  </a:cubicBezTo>
                  <a:lnTo>
                    <a:pt x="2790713" y="2077974"/>
                  </a:lnTo>
                  <a:cubicBezTo>
                    <a:pt x="2790713" y="2082818"/>
                    <a:pt x="2788788" y="2087464"/>
                    <a:pt x="2785363" y="2090890"/>
                  </a:cubicBezTo>
                  <a:cubicBezTo>
                    <a:pt x="2781937" y="2094315"/>
                    <a:pt x="2777291" y="2096240"/>
                    <a:pt x="2772447" y="2096240"/>
                  </a:cubicBezTo>
                  <a:lnTo>
                    <a:pt x="18266" y="2096240"/>
                  </a:lnTo>
                  <a:cubicBezTo>
                    <a:pt x="8178" y="2096240"/>
                    <a:pt x="0" y="2088062"/>
                    <a:pt x="0" y="2077974"/>
                  </a:cubicBezTo>
                  <a:lnTo>
                    <a:pt x="0" y="18266"/>
                  </a:lnTo>
                  <a:cubicBezTo>
                    <a:pt x="0" y="8178"/>
                    <a:pt x="8178" y="0"/>
                    <a:pt x="18266" y="0"/>
                  </a:cubicBezTo>
                  <a:close/>
                </a:path>
              </a:pathLst>
            </a:custGeom>
            <a:solidFill>
              <a:srgbClr val="000000">
                <a:alpha val="0"/>
              </a:srgbClr>
            </a:solidFill>
            <a:ln w="19050" cap="rnd">
              <a:solidFill>
                <a:srgbClr val="000000"/>
              </a:solidFill>
              <a:prstDash val="solid"/>
              <a:round/>
            </a:ln>
          </p:spPr>
        </p:sp>
        <p:sp>
          <p:nvSpPr>
            <p:cNvPr name="TextBox 6" id="6"/>
            <p:cNvSpPr txBox="true"/>
            <p:nvPr/>
          </p:nvSpPr>
          <p:spPr>
            <a:xfrm>
              <a:off x="0" y="-66675"/>
              <a:ext cx="2790713" cy="2162915"/>
            </a:xfrm>
            <a:prstGeom prst="rect">
              <a:avLst/>
            </a:prstGeom>
          </p:spPr>
          <p:txBody>
            <a:bodyPr anchor="ctr" rtlCol="false" tIns="50800" lIns="50800" bIns="50800" rIns="50800"/>
            <a:lstStyle/>
            <a:p>
              <a:pPr algn="ctr">
                <a:lnSpc>
                  <a:spcPts val="3150"/>
                </a:lnSpc>
              </a:pPr>
            </a:p>
          </p:txBody>
        </p:sp>
      </p:grpSp>
      <p:grpSp>
        <p:nvGrpSpPr>
          <p:cNvPr name="Group 7" id="7"/>
          <p:cNvGrpSpPr/>
          <p:nvPr/>
        </p:nvGrpSpPr>
        <p:grpSpPr>
          <a:xfrm rot="0">
            <a:off x="10604500" y="2499296"/>
            <a:ext cx="5532090" cy="4773610"/>
            <a:chOff x="0" y="0"/>
            <a:chExt cx="7376120" cy="6364813"/>
          </a:xfrm>
        </p:grpSpPr>
        <p:sp>
          <p:nvSpPr>
            <p:cNvPr name="TextBox 8" id="8"/>
            <p:cNvSpPr txBox="true"/>
            <p:nvPr/>
          </p:nvSpPr>
          <p:spPr>
            <a:xfrm rot="0">
              <a:off x="0" y="2049988"/>
              <a:ext cx="7376120" cy="4314825"/>
            </a:xfrm>
            <a:prstGeom prst="rect">
              <a:avLst/>
            </a:prstGeom>
          </p:spPr>
          <p:txBody>
            <a:bodyPr anchor="t" rtlCol="false" tIns="0" lIns="0" bIns="0" rIns="0">
              <a:spAutoFit/>
            </a:bodyPr>
            <a:lstStyle/>
            <a:p>
              <a:pPr algn="l" marL="0" indent="0" lvl="0">
                <a:lnSpc>
                  <a:spcPts val="3749"/>
                </a:lnSpc>
                <a:spcBef>
                  <a:spcPct val="0"/>
                </a:spcBef>
              </a:pPr>
              <a:r>
                <a:rPr lang="en-US" sz="2499">
                  <a:solidFill>
                    <a:srgbClr val="FFFFFF"/>
                  </a:solidFill>
                  <a:latin typeface="Arimo"/>
                </a:rPr>
                <a:t>A representation of understanding that the journey for our freedom will encounter deaths, destruction, misery and pain. The steadfast determination for Tamileelam and the protection of our borders.</a:t>
              </a:r>
            </a:p>
            <a:p>
              <a:pPr algn="l" marL="0" indent="0" lvl="0">
                <a:lnSpc>
                  <a:spcPts val="3749"/>
                </a:lnSpc>
                <a:spcBef>
                  <a:spcPct val="0"/>
                </a:spcBef>
              </a:pPr>
            </a:p>
          </p:txBody>
        </p:sp>
        <p:sp>
          <p:nvSpPr>
            <p:cNvPr name="TextBox 9" id="9"/>
            <p:cNvSpPr txBox="true"/>
            <p:nvPr/>
          </p:nvSpPr>
          <p:spPr>
            <a:xfrm rot="0">
              <a:off x="0" y="0"/>
              <a:ext cx="7376120" cy="1828800"/>
            </a:xfrm>
            <a:prstGeom prst="rect">
              <a:avLst/>
            </a:prstGeom>
          </p:spPr>
          <p:txBody>
            <a:bodyPr anchor="t" rtlCol="false" tIns="0" lIns="0" bIns="0" rIns="0">
              <a:spAutoFit/>
            </a:bodyPr>
            <a:lstStyle/>
            <a:p>
              <a:pPr algn="l" marL="0" indent="0" lvl="0">
                <a:lnSpc>
                  <a:spcPts val="10800"/>
                </a:lnSpc>
                <a:spcBef>
                  <a:spcPct val="0"/>
                </a:spcBef>
              </a:pPr>
              <a:r>
                <a:rPr lang="en-US" sz="9000">
                  <a:solidFill>
                    <a:srgbClr val="FFFFFF"/>
                  </a:solidFill>
                  <a:latin typeface="Abril Fatface"/>
                </a:rPr>
                <a:t>Black</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1571" y="1163920"/>
            <a:ext cx="7959160" cy="795916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solidFill>
              <a:srgbClr val="000000">
                <a:alpha val="0"/>
              </a:srgbClr>
            </a:solidFill>
            <a:ln w="12700">
              <a:solidFill>
                <a:srgbClr val="000000"/>
              </a:solidFill>
            </a:ln>
          </p:spPr>
        </p:sp>
      </p:grpSp>
      <p:grpSp>
        <p:nvGrpSpPr>
          <p:cNvPr name="Group 4" id="4"/>
          <p:cNvGrpSpPr/>
          <p:nvPr/>
        </p:nvGrpSpPr>
        <p:grpSpPr>
          <a:xfrm rot="0">
            <a:off x="9948476" y="1163920"/>
            <a:ext cx="10595988" cy="7959160"/>
            <a:chOff x="0" y="0"/>
            <a:chExt cx="2790713" cy="2096240"/>
          </a:xfrm>
        </p:grpSpPr>
        <p:sp>
          <p:nvSpPr>
            <p:cNvPr name="Freeform 5" id="5"/>
            <p:cNvSpPr/>
            <p:nvPr/>
          </p:nvSpPr>
          <p:spPr>
            <a:xfrm flipH="false" flipV="false" rot="0">
              <a:off x="0" y="0"/>
              <a:ext cx="2790713" cy="2096240"/>
            </a:xfrm>
            <a:custGeom>
              <a:avLst/>
              <a:gdLst/>
              <a:ahLst/>
              <a:cxnLst/>
              <a:rect r="r" b="b" t="t" l="l"/>
              <a:pathLst>
                <a:path h="2096240" w="2790713">
                  <a:moveTo>
                    <a:pt x="18266" y="0"/>
                  </a:moveTo>
                  <a:lnTo>
                    <a:pt x="2772447" y="0"/>
                  </a:lnTo>
                  <a:cubicBezTo>
                    <a:pt x="2782535" y="0"/>
                    <a:pt x="2790713" y="8178"/>
                    <a:pt x="2790713" y="18266"/>
                  </a:cubicBezTo>
                  <a:lnTo>
                    <a:pt x="2790713" y="2077974"/>
                  </a:lnTo>
                  <a:cubicBezTo>
                    <a:pt x="2790713" y="2082818"/>
                    <a:pt x="2788788" y="2087464"/>
                    <a:pt x="2785363" y="2090890"/>
                  </a:cubicBezTo>
                  <a:cubicBezTo>
                    <a:pt x="2781937" y="2094315"/>
                    <a:pt x="2777291" y="2096240"/>
                    <a:pt x="2772447" y="2096240"/>
                  </a:cubicBezTo>
                  <a:lnTo>
                    <a:pt x="18266" y="2096240"/>
                  </a:lnTo>
                  <a:cubicBezTo>
                    <a:pt x="8178" y="2096240"/>
                    <a:pt x="0" y="2088062"/>
                    <a:pt x="0" y="2077974"/>
                  </a:cubicBezTo>
                  <a:lnTo>
                    <a:pt x="0" y="18266"/>
                  </a:lnTo>
                  <a:cubicBezTo>
                    <a:pt x="0" y="8178"/>
                    <a:pt x="8178" y="0"/>
                    <a:pt x="18266" y="0"/>
                  </a:cubicBezTo>
                  <a:close/>
                </a:path>
              </a:pathLst>
            </a:custGeom>
            <a:solidFill>
              <a:srgbClr val="000000">
                <a:alpha val="0"/>
              </a:srgbClr>
            </a:solidFill>
            <a:ln w="19050" cap="rnd">
              <a:solidFill>
                <a:srgbClr val="000000"/>
              </a:solidFill>
              <a:prstDash val="solid"/>
              <a:round/>
            </a:ln>
          </p:spPr>
        </p:sp>
        <p:sp>
          <p:nvSpPr>
            <p:cNvPr name="TextBox 6" id="6"/>
            <p:cNvSpPr txBox="true"/>
            <p:nvPr/>
          </p:nvSpPr>
          <p:spPr>
            <a:xfrm>
              <a:off x="0" y="-66675"/>
              <a:ext cx="2790713" cy="2162915"/>
            </a:xfrm>
            <a:prstGeom prst="rect">
              <a:avLst/>
            </a:prstGeom>
          </p:spPr>
          <p:txBody>
            <a:bodyPr anchor="ctr" rtlCol="false" tIns="50800" lIns="50800" bIns="50800" rIns="50800"/>
            <a:lstStyle/>
            <a:p>
              <a:pPr algn="ctr">
                <a:lnSpc>
                  <a:spcPts val="3150"/>
                </a:lnSpc>
              </a:pPr>
            </a:p>
          </p:txBody>
        </p:sp>
      </p:grpSp>
      <p:grpSp>
        <p:nvGrpSpPr>
          <p:cNvPr name="Group 7" id="7"/>
          <p:cNvGrpSpPr/>
          <p:nvPr/>
        </p:nvGrpSpPr>
        <p:grpSpPr>
          <a:xfrm rot="0">
            <a:off x="10434266" y="2499296"/>
            <a:ext cx="5532090" cy="3373435"/>
            <a:chOff x="0" y="0"/>
            <a:chExt cx="7376120" cy="4497913"/>
          </a:xfrm>
        </p:grpSpPr>
        <p:sp>
          <p:nvSpPr>
            <p:cNvPr name="TextBox 8" id="8"/>
            <p:cNvSpPr txBox="true"/>
            <p:nvPr/>
          </p:nvSpPr>
          <p:spPr>
            <a:xfrm rot="0">
              <a:off x="0" y="2049988"/>
              <a:ext cx="7376120" cy="2447925"/>
            </a:xfrm>
            <a:prstGeom prst="rect">
              <a:avLst/>
            </a:prstGeom>
          </p:spPr>
          <p:txBody>
            <a:bodyPr anchor="t" rtlCol="false" tIns="0" lIns="0" bIns="0" rIns="0">
              <a:spAutoFit/>
            </a:bodyPr>
            <a:lstStyle/>
            <a:p>
              <a:pPr algn="l" marL="0" indent="0" lvl="0">
                <a:lnSpc>
                  <a:spcPts val="3749"/>
                </a:lnSpc>
                <a:spcBef>
                  <a:spcPct val="0"/>
                </a:spcBef>
              </a:pPr>
              <a:r>
                <a:rPr lang="en-US" sz="2499">
                  <a:solidFill>
                    <a:srgbClr val="000000"/>
                  </a:solidFill>
                  <a:latin typeface="Arimo"/>
                </a:rPr>
                <a:t>A </a:t>
              </a:r>
              <a:r>
                <a:rPr lang="en-US" sz="2499">
                  <a:solidFill>
                    <a:srgbClr val="000000"/>
                  </a:solidFill>
                  <a:latin typeface="Arimo"/>
                </a:rPr>
                <a:t>representation of honesty, selflessness and purity in the citizens and leaders of Tamileelam.</a:t>
              </a:r>
            </a:p>
            <a:p>
              <a:pPr algn="l" marL="0" indent="0" lvl="0">
                <a:lnSpc>
                  <a:spcPts val="3749"/>
                </a:lnSpc>
                <a:spcBef>
                  <a:spcPct val="0"/>
                </a:spcBef>
              </a:pPr>
            </a:p>
          </p:txBody>
        </p:sp>
        <p:sp>
          <p:nvSpPr>
            <p:cNvPr name="TextBox 9" id="9"/>
            <p:cNvSpPr txBox="true"/>
            <p:nvPr/>
          </p:nvSpPr>
          <p:spPr>
            <a:xfrm rot="0">
              <a:off x="0" y="0"/>
              <a:ext cx="7376120" cy="1828800"/>
            </a:xfrm>
            <a:prstGeom prst="rect">
              <a:avLst/>
            </a:prstGeom>
          </p:spPr>
          <p:txBody>
            <a:bodyPr anchor="t" rtlCol="false" tIns="0" lIns="0" bIns="0" rIns="0">
              <a:spAutoFit/>
            </a:bodyPr>
            <a:lstStyle/>
            <a:p>
              <a:pPr algn="l" marL="0" indent="0" lvl="0">
                <a:lnSpc>
                  <a:spcPts val="10800"/>
                </a:lnSpc>
                <a:spcBef>
                  <a:spcPct val="0"/>
                </a:spcBef>
              </a:pPr>
              <a:r>
                <a:rPr lang="en-US" sz="9000">
                  <a:solidFill>
                    <a:srgbClr val="000000"/>
                  </a:solidFill>
                  <a:latin typeface="Abril Fatface"/>
                </a:rPr>
                <a:t>White</a:t>
              </a:r>
            </a:p>
          </p:txBody>
        </p:sp>
      </p:grpSp>
      <p:grpSp>
        <p:nvGrpSpPr>
          <p:cNvPr name="Group 10" id="10"/>
          <p:cNvGrpSpPr/>
          <p:nvPr/>
        </p:nvGrpSpPr>
        <p:grpSpPr>
          <a:xfrm rot="0">
            <a:off x="1261571" y="1163920"/>
            <a:ext cx="7959160" cy="7959160"/>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2"/>
              <a:stretch>
                <a:fillRect l="0" t="0" r="-1315"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2"/>
            <a:stretch>
              <a:fillRect l="-57791" t="0" r="-52568" b="0"/>
            </a:stretch>
          </a:blipFill>
        </p:spPr>
      </p:sp>
      <p:grpSp>
        <p:nvGrpSpPr>
          <p:cNvPr name="Group 3" id="3"/>
          <p:cNvGrpSpPr/>
          <p:nvPr/>
        </p:nvGrpSpPr>
        <p:grpSpPr>
          <a:xfrm rot="0">
            <a:off x="11207505" y="2614811"/>
            <a:ext cx="5397991" cy="5057378"/>
            <a:chOff x="0" y="0"/>
            <a:chExt cx="7197321" cy="6743171"/>
          </a:xfrm>
        </p:grpSpPr>
        <p:sp>
          <p:nvSpPr>
            <p:cNvPr name="TextBox 4" id="4"/>
            <p:cNvSpPr txBox="true"/>
            <p:nvPr/>
          </p:nvSpPr>
          <p:spPr>
            <a:xfrm rot="0">
              <a:off x="0" y="85725"/>
              <a:ext cx="7197321" cy="1743075"/>
            </a:xfrm>
            <a:prstGeom prst="rect">
              <a:avLst/>
            </a:prstGeom>
          </p:spPr>
          <p:txBody>
            <a:bodyPr anchor="t" rtlCol="false" tIns="0" lIns="0" bIns="0" rIns="0">
              <a:spAutoFit/>
            </a:bodyPr>
            <a:lstStyle/>
            <a:p>
              <a:pPr marL="0" indent="0" lvl="0">
                <a:lnSpc>
                  <a:spcPts val="9900"/>
                </a:lnSpc>
              </a:pPr>
              <a:r>
                <a:rPr lang="en-US" sz="9000">
                  <a:solidFill>
                    <a:srgbClr val="000000"/>
                  </a:solidFill>
                  <a:latin typeface="Abril Fatface"/>
                </a:rPr>
                <a:t>Bullets</a:t>
              </a:r>
            </a:p>
          </p:txBody>
        </p:sp>
        <p:sp>
          <p:nvSpPr>
            <p:cNvPr name="TextBox 5" id="5"/>
            <p:cNvSpPr txBox="true"/>
            <p:nvPr/>
          </p:nvSpPr>
          <p:spPr>
            <a:xfrm rot="0">
              <a:off x="0" y="2501371"/>
              <a:ext cx="7197321" cy="4241800"/>
            </a:xfrm>
            <a:prstGeom prst="rect">
              <a:avLst/>
            </a:prstGeom>
          </p:spPr>
          <p:txBody>
            <a:bodyPr anchor="t" rtlCol="false" tIns="0" lIns="0" bIns="0" rIns="0">
              <a:spAutoFit/>
            </a:bodyPr>
            <a:lstStyle/>
            <a:p>
              <a:pPr marL="0" indent="0" lvl="0">
                <a:lnSpc>
                  <a:spcPts val="4200"/>
                </a:lnSpc>
                <a:spcBef>
                  <a:spcPct val="0"/>
                </a:spcBef>
              </a:pPr>
              <a:r>
                <a:rPr lang="en-US" sz="3000">
                  <a:solidFill>
                    <a:srgbClr val="000000"/>
                  </a:solidFill>
                  <a:latin typeface="Arimo"/>
                </a:rPr>
                <a:t>The 33 bullets represent the number of years of historical oppression upon Tamils following the independence of the Sri Lankan State, until the outbreak of the armed struggle.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276387"/>
            <a:ext cx="10219212" cy="5432784"/>
          </a:xfrm>
          <a:custGeom>
            <a:avLst/>
            <a:gdLst/>
            <a:ahLst/>
            <a:cxnLst/>
            <a:rect r="r" b="b" t="t" l="l"/>
            <a:pathLst>
              <a:path h="5432784" w="10219212">
                <a:moveTo>
                  <a:pt x="0" y="0"/>
                </a:moveTo>
                <a:lnTo>
                  <a:pt x="10219212" y="0"/>
                </a:lnTo>
                <a:lnTo>
                  <a:pt x="10219212" y="5432783"/>
                </a:lnTo>
                <a:lnTo>
                  <a:pt x="0" y="5432783"/>
                </a:lnTo>
                <a:lnTo>
                  <a:pt x="0" y="0"/>
                </a:lnTo>
                <a:close/>
              </a:path>
            </a:pathLst>
          </a:custGeom>
          <a:blipFill>
            <a:blip r:embed="rId2"/>
            <a:stretch>
              <a:fillRect l="0" t="0" r="0" b="-5548"/>
            </a:stretch>
          </a:blipFill>
        </p:spPr>
      </p:sp>
      <p:grpSp>
        <p:nvGrpSpPr>
          <p:cNvPr name="Group 3" id="3"/>
          <p:cNvGrpSpPr/>
          <p:nvPr/>
        </p:nvGrpSpPr>
        <p:grpSpPr>
          <a:xfrm rot="0">
            <a:off x="11207505" y="1986161"/>
            <a:ext cx="5397991" cy="6314678"/>
            <a:chOff x="0" y="0"/>
            <a:chExt cx="7197321" cy="8419571"/>
          </a:xfrm>
        </p:grpSpPr>
        <p:sp>
          <p:nvSpPr>
            <p:cNvPr name="TextBox 4" id="4"/>
            <p:cNvSpPr txBox="true"/>
            <p:nvPr/>
          </p:nvSpPr>
          <p:spPr>
            <a:xfrm rot="0">
              <a:off x="0" y="85725"/>
              <a:ext cx="7197321" cy="3419475"/>
            </a:xfrm>
            <a:prstGeom prst="rect">
              <a:avLst/>
            </a:prstGeom>
          </p:spPr>
          <p:txBody>
            <a:bodyPr anchor="t" rtlCol="false" tIns="0" lIns="0" bIns="0" rIns="0">
              <a:spAutoFit/>
            </a:bodyPr>
            <a:lstStyle/>
            <a:p>
              <a:pPr marL="0" indent="0" lvl="0">
                <a:lnSpc>
                  <a:spcPts val="9900"/>
                </a:lnSpc>
              </a:pPr>
              <a:r>
                <a:rPr lang="en-US" sz="9000">
                  <a:solidFill>
                    <a:srgbClr val="000000"/>
                  </a:solidFill>
                  <a:latin typeface="Abril Fatface"/>
                </a:rPr>
                <a:t> Crossed Bayonets</a:t>
              </a:r>
            </a:p>
          </p:txBody>
        </p:sp>
        <p:sp>
          <p:nvSpPr>
            <p:cNvPr name="TextBox 5" id="5"/>
            <p:cNvSpPr txBox="true"/>
            <p:nvPr/>
          </p:nvSpPr>
          <p:spPr>
            <a:xfrm rot="0">
              <a:off x="0" y="4177771"/>
              <a:ext cx="7197321" cy="4241800"/>
            </a:xfrm>
            <a:prstGeom prst="rect">
              <a:avLst/>
            </a:prstGeom>
          </p:spPr>
          <p:txBody>
            <a:bodyPr anchor="t" rtlCol="false" tIns="0" lIns="0" bIns="0" rIns="0">
              <a:spAutoFit/>
            </a:bodyPr>
            <a:lstStyle/>
            <a:p>
              <a:pPr marL="0" indent="0" lvl="0">
                <a:lnSpc>
                  <a:spcPts val="4200"/>
                </a:lnSpc>
                <a:spcBef>
                  <a:spcPct val="0"/>
                </a:spcBef>
              </a:pPr>
              <a:r>
                <a:rPr lang="en-US" sz="3000">
                  <a:solidFill>
                    <a:srgbClr val="000000"/>
                  </a:solidFill>
                  <a:latin typeface="Arimo"/>
                </a:rPr>
                <a:t>The representation of the armed struggle for Tamils based off the crossed swords as illustrated on Pandara Vanniyan, the last Tamil King of Vanni’s flag.</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7503" y="2162587"/>
            <a:ext cx="10614526" cy="5961825"/>
          </a:xfrm>
          <a:custGeom>
            <a:avLst/>
            <a:gdLst/>
            <a:ahLst/>
            <a:cxnLst/>
            <a:rect r="r" b="b" t="t" l="l"/>
            <a:pathLst>
              <a:path h="5961825" w="10614526">
                <a:moveTo>
                  <a:pt x="0" y="0"/>
                </a:moveTo>
                <a:lnTo>
                  <a:pt x="10614526" y="0"/>
                </a:lnTo>
                <a:lnTo>
                  <a:pt x="10614526" y="5961826"/>
                </a:lnTo>
                <a:lnTo>
                  <a:pt x="0" y="5961826"/>
                </a:lnTo>
                <a:lnTo>
                  <a:pt x="0" y="0"/>
                </a:lnTo>
                <a:close/>
              </a:path>
            </a:pathLst>
          </a:custGeom>
          <a:blipFill>
            <a:blip r:embed="rId2"/>
            <a:stretch>
              <a:fillRect l="0" t="0" r="0" b="0"/>
            </a:stretch>
          </a:blipFill>
        </p:spPr>
      </p:sp>
      <p:grpSp>
        <p:nvGrpSpPr>
          <p:cNvPr name="Group 3" id="3"/>
          <p:cNvGrpSpPr/>
          <p:nvPr/>
        </p:nvGrpSpPr>
        <p:grpSpPr>
          <a:xfrm rot="0">
            <a:off x="11207505" y="1624211"/>
            <a:ext cx="5397991" cy="7038578"/>
            <a:chOff x="0" y="0"/>
            <a:chExt cx="7197321" cy="9384771"/>
          </a:xfrm>
        </p:grpSpPr>
        <p:sp>
          <p:nvSpPr>
            <p:cNvPr name="TextBox 4" id="4"/>
            <p:cNvSpPr txBox="true"/>
            <p:nvPr/>
          </p:nvSpPr>
          <p:spPr>
            <a:xfrm rot="0">
              <a:off x="0" y="85725"/>
              <a:ext cx="7197321" cy="5095875"/>
            </a:xfrm>
            <a:prstGeom prst="rect">
              <a:avLst/>
            </a:prstGeom>
          </p:spPr>
          <p:txBody>
            <a:bodyPr anchor="t" rtlCol="false" tIns="0" lIns="0" bIns="0" rIns="0">
              <a:spAutoFit/>
            </a:bodyPr>
            <a:lstStyle/>
            <a:p>
              <a:pPr marL="0" indent="0" lvl="0">
                <a:lnSpc>
                  <a:spcPts val="9900"/>
                </a:lnSpc>
              </a:pPr>
              <a:r>
                <a:rPr lang="en-US" sz="9000">
                  <a:solidFill>
                    <a:srgbClr val="000000"/>
                  </a:solidFill>
                  <a:latin typeface="Abril Fatface"/>
                </a:rPr>
                <a:t> The Leaping Tiger</a:t>
              </a:r>
            </a:p>
          </p:txBody>
        </p:sp>
        <p:sp>
          <p:nvSpPr>
            <p:cNvPr name="TextBox 5" id="5"/>
            <p:cNvSpPr txBox="true"/>
            <p:nvPr/>
          </p:nvSpPr>
          <p:spPr>
            <a:xfrm rot="0">
              <a:off x="0" y="5854171"/>
              <a:ext cx="7197321" cy="3530600"/>
            </a:xfrm>
            <a:prstGeom prst="rect">
              <a:avLst/>
            </a:prstGeom>
          </p:spPr>
          <p:txBody>
            <a:bodyPr anchor="t" rtlCol="false" tIns="0" lIns="0" bIns="0" rIns="0">
              <a:spAutoFit/>
            </a:bodyPr>
            <a:lstStyle/>
            <a:p>
              <a:pPr marL="0" indent="0" lvl="0">
                <a:lnSpc>
                  <a:spcPts val="4200"/>
                </a:lnSpc>
                <a:spcBef>
                  <a:spcPct val="0"/>
                </a:spcBef>
              </a:pPr>
              <a:r>
                <a:rPr lang="en-US" sz="3000">
                  <a:solidFill>
                    <a:srgbClr val="000000"/>
                  </a:solidFill>
                  <a:latin typeface="Arimo"/>
                </a:rPr>
                <a:t>From the historical Tamil kingdom, Chola Empire. The Tiger or Jumping Tiger was the royal emblem of the Cholas, mentioned in Periya Puranam.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DAF3R6gdZ0I</dc:identifier>
  <dcterms:modified xsi:type="dcterms:W3CDTF">2011-08-01T06:04:30Z</dcterms:modified>
  <cp:revision>1</cp:revision>
  <dc:title>LET’S EDUCATE OURSELVES</dc:title>
</cp:coreProperties>
</file>